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8" r:id="rId11"/>
    <p:sldId id="266" r:id="rId12"/>
    <p:sldId id="264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429-B4E5-49DA-8120-5B62F62A521B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16C9-363E-4CE7-BFEA-0D6DD85F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4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429-B4E5-49DA-8120-5B62F62A521B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16C9-363E-4CE7-BFEA-0D6DD85F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8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429-B4E5-49DA-8120-5B62F62A521B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16C9-363E-4CE7-BFEA-0D6DD85F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4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429-B4E5-49DA-8120-5B62F62A521B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16C9-363E-4CE7-BFEA-0D6DD85F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3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429-B4E5-49DA-8120-5B62F62A521B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16C9-363E-4CE7-BFEA-0D6DD85F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56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429-B4E5-49DA-8120-5B62F62A521B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16C9-363E-4CE7-BFEA-0D6DD85F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95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429-B4E5-49DA-8120-5B62F62A521B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16C9-363E-4CE7-BFEA-0D6DD85F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17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429-B4E5-49DA-8120-5B62F62A521B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16C9-363E-4CE7-BFEA-0D6DD85F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36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429-B4E5-49DA-8120-5B62F62A521B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16C9-363E-4CE7-BFEA-0D6DD85F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4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429-B4E5-49DA-8120-5B62F62A521B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16C9-363E-4CE7-BFEA-0D6DD85F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2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429-B4E5-49DA-8120-5B62F62A521B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16C9-363E-4CE7-BFEA-0D6DD85F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1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83429-B4E5-49DA-8120-5B62F62A521B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916C9-363E-4CE7-BFEA-0D6DD85F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79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922114"/>
          </a:xfrm>
        </p:spPr>
        <p:txBody>
          <a:bodyPr/>
          <a:lstStyle/>
          <a:p>
            <a:r>
              <a:rPr lang="en-GB" dirty="0" smtClean="0"/>
              <a:t>Which religion is this?</a:t>
            </a:r>
            <a:endParaRPr lang="en-GB" dirty="0"/>
          </a:p>
        </p:txBody>
      </p:sp>
      <p:pic>
        <p:nvPicPr>
          <p:cNvPr id="1026" name="Picture 2" descr="http://www.ubmsonline.org/wp-content/uploads/images/Judaism_summariz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1" y="151114"/>
            <a:ext cx="1625475" cy="165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bc.co.uk/norfolk/content/images/2007/01/11/torah_scroll_300_3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92" y="1268761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nswering-christianity.com/wailing_wall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682255" cy="185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thumb/d/d5/Synagogue_Plzen_087.JPG/250px-Synagogue_Plzen_0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38" y="1144082"/>
            <a:ext cx="1877194" cy="25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.telegraph.co.uk/multimedia/archive/01826/haredi-men_1826929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44418"/>
            <a:ext cx="2653308" cy="165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olumbiadailyherald.com/sites/files/article/249452_web_Mideast-Israel-Draft-_Ball_bd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516" y="4010543"/>
            <a:ext cx="2683917" cy="178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jewishjournal.com/images/articles/hbcart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156165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t3.gstatic.com/images?q=tbn:ANd9GcSOXFbPtEVhk4f7mGaHkKMUK1o0YIAK-gl50MJA2EeLlqm6ETd24ko41Il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671" y="4293096"/>
            <a:ext cx="1466024" cy="18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jewishtimes.com/images/celebrities/061011_Michele_Le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96145"/>
            <a:ext cx="1360913" cy="20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06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Israel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244280" cy="572829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The Promised Land</a:t>
            </a:r>
          </a:p>
          <a:p>
            <a:r>
              <a:rPr lang="en-GB" dirty="0" smtClean="0"/>
              <a:t>The Holy Land</a:t>
            </a:r>
          </a:p>
          <a:p>
            <a:r>
              <a:rPr lang="en-GB" dirty="0" smtClean="0"/>
              <a:t>Zion</a:t>
            </a:r>
          </a:p>
          <a:p>
            <a:r>
              <a:rPr lang="en-GB" dirty="0" smtClean="0"/>
              <a:t>Used to be known as Palestine</a:t>
            </a:r>
          </a:p>
          <a:p>
            <a:r>
              <a:rPr lang="en-GB" dirty="0" smtClean="0"/>
              <a:t>Was officially created in 1948 but was regarded as a spiritual homeland before </a:t>
            </a:r>
            <a:r>
              <a:rPr lang="en-GB" smtClean="0"/>
              <a:t>this.</a:t>
            </a:r>
          </a:p>
          <a:p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ome </a:t>
            </a:r>
            <a:r>
              <a:rPr lang="en-GB" dirty="0"/>
              <a:t>statistics on religiosity of Jews in Israel:</a:t>
            </a:r>
          </a:p>
          <a:p>
            <a:r>
              <a:rPr lang="en-GB" dirty="0"/>
              <a:t>44% are secular</a:t>
            </a:r>
          </a:p>
          <a:p>
            <a:r>
              <a:rPr lang="en-GB" dirty="0"/>
              <a:t>27% are “traditional”</a:t>
            </a:r>
          </a:p>
          <a:p>
            <a:r>
              <a:rPr lang="en-GB" dirty="0"/>
              <a:t>12% are “traditionally observant”</a:t>
            </a:r>
          </a:p>
          <a:p>
            <a:r>
              <a:rPr lang="en-GB" dirty="0"/>
              <a:t>9% are “orthodox”</a:t>
            </a:r>
          </a:p>
          <a:p>
            <a:r>
              <a:rPr lang="en-GB" dirty="0"/>
              <a:t>8% are “ultra-orthodox</a:t>
            </a:r>
            <a:r>
              <a:rPr lang="en-GB" dirty="0" smtClean="0"/>
              <a:t>”</a:t>
            </a:r>
            <a:endParaRPr lang="en-GB" dirty="0"/>
          </a:p>
        </p:txBody>
      </p:sp>
      <p:pic>
        <p:nvPicPr>
          <p:cNvPr id="13314" name="Picture 2" descr="http://t1.gstatic.com/images?q=tbn:ANd9GcSxBtzH08WH-rcmgIXIGhIV_xtEa_kkcDD7Xw22N3jkQcyqKrEOUDPRaT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9641"/>
            <a:ext cx="18383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pilpilon.co.il/images/israel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" y="3789040"/>
            <a:ext cx="38195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images.yourdictionary.com/images/main/A4isra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4" y="349053"/>
            <a:ext cx="1916253" cy="338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17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Anti-Semitism – hostile actions against Jews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effectLst/>
              </a:rPr>
              <a:t>ancient Greece and Rome </a:t>
            </a:r>
          </a:p>
          <a:p>
            <a:r>
              <a:rPr lang="en-GB" dirty="0" smtClean="0">
                <a:effectLst/>
              </a:rPr>
              <a:t>Christian </a:t>
            </a:r>
            <a:r>
              <a:rPr lang="en-GB" dirty="0" err="1" smtClean="0">
                <a:effectLst/>
              </a:rPr>
              <a:t>anti-semitism</a:t>
            </a:r>
            <a:r>
              <a:rPr lang="en-GB" dirty="0" smtClean="0">
                <a:effectLst/>
              </a:rPr>
              <a:t> in the Middle Ages </a:t>
            </a:r>
          </a:p>
          <a:p>
            <a:r>
              <a:rPr lang="en-GB" dirty="0" smtClean="0">
                <a:effectLst/>
              </a:rPr>
              <a:t>Political, social and economic </a:t>
            </a:r>
            <a:r>
              <a:rPr lang="en-GB" dirty="0" err="1" smtClean="0">
                <a:effectLst/>
              </a:rPr>
              <a:t>anti-semitism</a:t>
            </a:r>
            <a:r>
              <a:rPr lang="en-GB" dirty="0" smtClean="0">
                <a:effectLst/>
              </a:rPr>
              <a:t> of post-Enlightenment Europe </a:t>
            </a:r>
          </a:p>
          <a:p>
            <a:r>
              <a:rPr lang="en-GB" dirty="0" smtClean="0">
                <a:effectLst/>
              </a:rPr>
              <a:t>Racial </a:t>
            </a:r>
            <a:r>
              <a:rPr lang="en-GB" dirty="0" err="1" smtClean="0">
                <a:effectLst/>
              </a:rPr>
              <a:t>antisemitism</a:t>
            </a:r>
            <a:r>
              <a:rPr lang="en-GB" dirty="0" smtClean="0">
                <a:effectLst/>
              </a:rPr>
              <a:t> that arose in the 19th century and culminated in Nazism</a:t>
            </a:r>
          </a:p>
          <a:p>
            <a:endParaRPr lang="en-GB" dirty="0"/>
          </a:p>
        </p:txBody>
      </p:sp>
      <p:pic>
        <p:nvPicPr>
          <p:cNvPr id="11266" name="Picture 2" descr="http://martyrobertsblog.com/WordPress/wp-content/uploads/2009/01/antisemit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64604" cy="227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hatafy.com/storage/2012/04/2012/04/09/anti-semitism-an-old-european-problem/Anit-semit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" y="3356992"/>
            <a:ext cx="224304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desertpeace.files.wordpress.com/2012/07/zionism-anti-semitism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23538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soerenkern.com/web/wp-content/uploads/2011/12/soeren-kern-anti-semitism-italy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14" y="4617132"/>
            <a:ext cx="2661033" cy="177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259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4" t="30695" r="2052" b="27586"/>
          <a:stretch/>
        </p:blipFill>
        <p:spPr bwMode="auto">
          <a:xfrm>
            <a:off x="0" y="1340768"/>
            <a:ext cx="3574897" cy="513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Diaspora – dispersed Jewish community</a:t>
            </a:r>
            <a:endParaRPr lang="en-GB" dirty="0"/>
          </a:p>
        </p:txBody>
      </p:sp>
      <p:pic>
        <p:nvPicPr>
          <p:cNvPr id="8196" name="Picture 4" descr="http://www.loebtouro.org/images/EarlyAmericanJe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09540"/>
            <a:ext cx="4122812" cy="2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djblackadam.typepad.com/.a/6a00d83451d28b69e20105359796b5970c-800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08445"/>
            <a:ext cx="205039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ynetnews.com/PicServer2/24012010/2753400/kaifeng2_w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r="4859"/>
          <a:stretch/>
        </p:blipFill>
        <p:spPr bwMode="auto">
          <a:xfrm>
            <a:off x="5652120" y="4108445"/>
            <a:ext cx="3143537" cy="232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352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8" t="45565" r="37873" b="20109"/>
          <a:stretch/>
        </p:blipFill>
        <p:spPr bwMode="auto">
          <a:xfrm>
            <a:off x="107504" y="198366"/>
            <a:ext cx="4740128" cy="294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7" t="19422" r="28660" b="19082"/>
          <a:stretch/>
        </p:blipFill>
        <p:spPr bwMode="auto">
          <a:xfrm>
            <a:off x="1818887" y="692696"/>
            <a:ext cx="6057490" cy="527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29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Abraham – the father of the Jews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568" y="1052737"/>
            <a:ext cx="7488832" cy="2016223"/>
          </a:xfrm>
        </p:spPr>
        <p:txBody>
          <a:bodyPr/>
          <a:lstStyle/>
          <a:p>
            <a:r>
              <a:rPr lang="en-GB" dirty="0" smtClean="0"/>
              <a:t>The first believer of One God – he was promised as many children as stars in the sky.</a:t>
            </a:r>
          </a:p>
          <a:p>
            <a:r>
              <a:rPr lang="en-GB" dirty="0" smtClean="0"/>
              <a:t>Was tested by God – did he love God more than his own son?</a:t>
            </a:r>
            <a:endParaRPr lang="en-GB" dirty="0"/>
          </a:p>
        </p:txBody>
      </p:sp>
      <p:pic>
        <p:nvPicPr>
          <p:cNvPr id="2050" name="Picture 2" descr="http://www.fbctopeka.com/Websites/fbctopeka/images/Worship%20Arts/Bill%20-%20L3/abraham-st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13275"/>
            <a:ext cx="3960440" cy="29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9DAoyQtk_CA/T-onZm2WNlI/AAAAAAAAAWE/kZTYKrSV_UA/s1600/ab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41190"/>
            <a:ext cx="2573660" cy="33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41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Moses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Received the Ten Commandments</a:t>
            </a:r>
            <a:endParaRPr lang="en-GB" dirty="0"/>
          </a:p>
        </p:txBody>
      </p:sp>
      <p:pic>
        <p:nvPicPr>
          <p:cNvPr id="3074" name="Picture 2" descr="http://2.bp.blogspot.com/-VOkwo_iBDYo/TzUUYjs3IMI/AAAAAAAAASo/sWFvtBUykeo/s1600/mo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ikekemble.com/blog/wp-content/uploads/2011/03/mo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99765"/>
            <a:ext cx="2942788" cy="384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1.bp.blogspot.com/-Oje3Iw15xOs/UByCFYLjPbI/AAAAAAAAF8Q/UwMUJSAJuhw/s1600/mos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187105" cy="24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3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016" y="123627"/>
            <a:ext cx="5087416" cy="1073125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TeNaKh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912" y="1196753"/>
            <a:ext cx="4902696" cy="2232248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Torah </a:t>
            </a:r>
            <a:r>
              <a:rPr lang="en-GB" dirty="0" smtClean="0"/>
              <a:t>– book of law</a:t>
            </a:r>
          </a:p>
          <a:p>
            <a:r>
              <a:rPr lang="en-GB" b="1" dirty="0" err="1" smtClean="0"/>
              <a:t>Ne’vim</a:t>
            </a:r>
            <a:r>
              <a:rPr lang="en-GB" dirty="0" smtClean="0"/>
              <a:t> – books of the Prophets</a:t>
            </a:r>
          </a:p>
          <a:p>
            <a:r>
              <a:rPr lang="en-GB" b="1" dirty="0" err="1" smtClean="0"/>
              <a:t>Ketuvim</a:t>
            </a:r>
            <a:r>
              <a:rPr lang="en-GB" dirty="0" smtClean="0"/>
              <a:t> – writings (songs, </a:t>
            </a:r>
            <a:r>
              <a:rPr lang="en-GB" dirty="0" smtClean="0"/>
              <a:t>prayers, poetry, </a:t>
            </a:r>
            <a:r>
              <a:rPr lang="en-GB" dirty="0" smtClean="0"/>
              <a:t>letters)</a:t>
            </a:r>
            <a:endParaRPr lang="en-GB" dirty="0"/>
          </a:p>
        </p:txBody>
      </p:sp>
      <p:pic>
        <p:nvPicPr>
          <p:cNvPr id="4098" name="Picture 2" descr="http://upload.wikimedia.org/wikipedia/commons/thumb/5/54/K%C3%B6ln-Tora-und-Innenansicht-Synagoge-Glockengasse-040.JPG/220px-K%C3%B6ln-Tora-und-Innenansicht-Synagoge-Glockengasse-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09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erek4messiah.files.wordpress.com/2008/11/proph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3" y="4005064"/>
            <a:ext cx="2840385" cy="213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eviapress.org/cms/pluginfile.php/247/mod_resource/content/3/Ketuvim-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50928"/>
            <a:ext cx="4416574" cy="340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09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290266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Mitzvot</a:t>
            </a:r>
            <a:r>
              <a:rPr lang="en-GB" dirty="0" smtClean="0"/>
              <a:t> – 613 commandments given by G-d – they cover all aspects of life, farming, food, relationships, jobs, worship, clothes, festivals, </a:t>
            </a:r>
            <a:endParaRPr lang="en-GB" dirty="0"/>
          </a:p>
        </p:txBody>
      </p:sp>
      <p:pic>
        <p:nvPicPr>
          <p:cNvPr id="5126" name="Picture 6" descr="http://1.bp.blogspot.com/-BoDhoDEmprI/Tjnsn0ieEgI/AAAAAAAAAD8/k_7odrzILuI/s1600/kosher-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20132"/>
            <a:ext cx="33242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messianic-torah-truth-seeker.org/Torah/Torah-Women/Tzniut-illust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4767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pauldfitzgerald.typepad.com/.a/6a00d8346c037f69e20120a63b966e970b-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10907"/>
            <a:ext cx="2918123" cy="194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57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152" y="116632"/>
            <a:ext cx="2962672" cy="1066130"/>
          </a:xfrm>
        </p:spPr>
        <p:txBody>
          <a:bodyPr/>
          <a:lstStyle/>
          <a:p>
            <a:r>
              <a:rPr lang="en-GB" dirty="0" smtClean="0"/>
              <a:t>Rabbi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332719"/>
            <a:ext cx="4038600" cy="492941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When life gets confusing, when a Jew is in a dilemma, they take advice from the Rabbi (who has studied Judaism and is able to guide them).</a:t>
            </a:r>
          </a:p>
          <a:p>
            <a:r>
              <a:rPr lang="en-GB" dirty="0" smtClean="0"/>
              <a:t>Rabbi’s will conduct weddings, circumcisions, funerals and services at the synagogue</a:t>
            </a:r>
          </a:p>
          <a:p>
            <a:r>
              <a:rPr lang="en-GB" dirty="0" smtClean="0"/>
              <a:t>Female rabbi’s allowed in the reform community</a:t>
            </a:r>
            <a:endParaRPr lang="en-GB" dirty="0"/>
          </a:p>
        </p:txBody>
      </p:sp>
      <p:pic>
        <p:nvPicPr>
          <p:cNvPr id="6146" name="Picture 2" descr="http://rense.com/1.imagesF/wei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30425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orward.com/workspace/assets/images/articles/rabbi-0905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0" y="2564904"/>
            <a:ext cx="1419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ixteenthstreetsynagogue.org/rabbis_files/rabb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86" y="2564904"/>
            <a:ext cx="186495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olamtikvah.org/images/RabbiPaski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099"/>
            <a:ext cx="1592348" cy="22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m.gmgrd.co.uk/res/13.$plit/C_71_article_1022131_image_list_image_list_item_0_image.jpg?30%2F10%2F2007%2019%3A27%3A03%3A2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7112"/>
            <a:ext cx="1512168" cy="219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aquarianminyan.org/sites/default/files/RabbiDianeEllio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0" y="5013176"/>
            <a:ext cx="1152127" cy="142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62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462" y="188640"/>
            <a:ext cx="8229600" cy="208823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Community – people who live close to each other and support each other in their daily lives.  The Jewish community refers to all Jews across the world but also to local communities.</a:t>
            </a:r>
            <a:endParaRPr lang="en-GB" sz="3200" dirty="0"/>
          </a:p>
        </p:txBody>
      </p:sp>
      <p:pic>
        <p:nvPicPr>
          <p:cNvPr id="7170" name="Picture 2" descr="http://www.conferenceofpresidents.org/synagogu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2664296" cy="17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jewishjournal.com/images/iranianamericanjews_images/Protest-Pic.-2-7806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88118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1.bp.blogspot.com/_M_hQgmdMc4U/TIKtYUCMJFI/AAAAAAAAEQM/jnZY98vs950/s1600/Ultra+Orthodox+Jew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57228"/>
            <a:ext cx="2217339" cy="147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ploads.static.vosizneias.com/2012/04/yaxc-512x3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10" y="2292422"/>
            <a:ext cx="285225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62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32657"/>
            <a:ext cx="4110608" cy="1080120"/>
          </a:xfrm>
        </p:spPr>
        <p:txBody>
          <a:bodyPr/>
          <a:lstStyle/>
          <a:p>
            <a:r>
              <a:rPr lang="en-GB" dirty="0" smtClean="0"/>
              <a:t>Orthodox / traditional Judaism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60649"/>
            <a:ext cx="4038600" cy="864096"/>
          </a:xfrm>
        </p:spPr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eform /liberal Judaism</a:t>
            </a:r>
          </a:p>
          <a:p>
            <a:endParaRPr lang="en-GB" dirty="0"/>
          </a:p>
        </p:txBody>
      </p:sp>
      <p:pic>
        <p:nvPicPr>
          <p:cNvPr id="9218" name="Picture 2" descr="http://www.rishona.net/wp-content/uploads/2012/04/chassid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60" y="1243393"/>
            <a:ext cx="2618259" cy="196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tatic.guim.co.uk/sys-images/Guardian/About/General/2011/12/2/1322840112198/Shira-Ben-Sasson-Furstenb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99" y="754883"/>
            <a:ext cx="1735460" cy="232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images.huffingtonpost.com/2010-01-25-tefillinbarb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841912"/>
            <a:ext cx="1656184" cy="215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images.alarabiya.net/zew_13320_25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19" y="3385536"/>
            <a:ext cx="30480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uploads.static.vosizneias.com/2010/04/1d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73216"/>
            <a:ext cx="1571818" cy="133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t3.gstatic.com/images?q=tbn:ANd9GcRXvLQHLBBcAwa8oy_NApFDmgEQScY3WzVmnpiQXhPbcnsZqFlm3vgNSi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75566"/>
            <a:ext cx="2178943" cy="16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upload.wikimedia.org/wikipedia/commons/f/f8/ReformJewishServic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42600"/>
            <a:ext cx="2390508" cy="179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://www.jewinthecity.com/wp-content/uploads/2012/07/Rosie-the-Riveter_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73216"/>
            <a:ext cx="2173392" cy="120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5733256"/>
            <a:ext cx="53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34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Festivals celebrate and remind Jews of G-d’s creation</a:t>
            </a:r>
            <a:endParaRPr lang="en-GB" dirty="0"/>
          </a:p>
        </p:txBody>
      </p:sp>
      <p:pic>
        <p:nvPicPr>
          <p:cNvPr id="10246" name="Picture 6" descr="http://www.inplainsite.org/assets/images/Feasts-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005"/>
            <a:ext cx="57974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834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318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Which religion is this?</vt:lpstr>
      <vt:lpstr>Abraham – the father of the Jews</vt:lpstr>
      <vt:lpstr>Moses</vt:lpstr>
      <vt:lpstr>The TeNaKh</vt:lpstr>
      <vt:lpstr>Mitzvot – 613 commandments given by G-d – they cover all aspects of life, farming, food, relationships, jobs, worship, clothes, festivals, </vt:lpstr>
      <vt:lpstr>Rabbi</vt:lpstr>
      <vt:lpstr>Community – people who live close to each other and support each other in their daily lives.  The Jewish community refers to all Jews across the world but also to local communities.</vt:lpstr>
      <vt:lpstr>PowerPoint Presentation</vt:lpstr>
      <vt:lpstr>Festivals celebrate and remind Jews of G-d’s creation</vt:lpstr>
      <vt:lpstr>Israel </vt:lpstr>
      <vt:lpstr>Anti-Semitism – hostile actions against Jews</vt:lpstr>
      <vt:lpstr>The Diaspora – dispersed Jewish community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religion is this?</dc:title>
  <dc:creator>Ms J. Arrowsmith</dc:creator>
  <cp:lastModifiedBy>Ms J. Arrowsmith</cp:lastModifiedBy>
  <cp:revision>30</cp:revision>
  <dcterms:created xsi:type="dcterms:W3CDTF">2012-09-17T08:18:01Z</dcterms:created>
  <dcterms:modified xsi:type="dcterms:W3CDTF">2012-09-19T13:09:55Z</dcterms:modified>
</cp:coreProperties>
</file>