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57" r:id="rId15"/>
    <p:sldId id="274" r:id="rId16"/>
    <p:sldId id="258" r:id="rId17"/>
    <p:sldId id="267" r:id="rId18"/>
    <p:sldId id="266" r:id="rId19"/>
    <p:sldId id="26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41DC-A4DC-4525-8B07-F3D1E066C343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94D8-35EC-487A-AEB3-E4BE69B67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F1F51-F588-4BB7-A3E0-BA2C47FF6007}" type="slidenum">
              <a:rPr lang="en-GB"/>
              <a:pPr/>
              <a:t>3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7660A-D59B-496F-9867-5EA43D8BF82D}" type="slidenum">
              <a:rPr lang="en-GB"/>
              <a:pPr/>
              <a:t>4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4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8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7651A3-8638-4C4D-A88C-33C6BA48AA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3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DE1F7-1E05-4240-AA2E-7D150EAEAC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7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8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7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1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8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6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9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36AB-3B71-43DA-9358-B69985146DBA}" type="datetimeFigureOut">
              <a:rPr lang="en-GB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333A-88E2-4869-9D4A-C7605CDAA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38138"/>
          </a:xfrm>
        </p:spPr>
        <p:txBody>
          <a:bodyPr/>
          <a:lstStyle/>
          <a:p>
            <a:r>
              <a:rPr lang="en-GB" dirty="0" smtClean="0"/>
              <a:t>What is the religion?</a:t>
            </a:r>
            <a:endParaRPr lang="en-GB" dirty="0"/>
          </a:p>
        </p:txBody>
      </p:sp>
      <p:pic>
        <p:nvPicPr>
          <p:cNvPr id="1026" name="Picture 2" descr="http://www.calebwilde.com/wp-content/uploads/2011/05/enlight-vishn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28712"/>
            <a:ext cx="2231529" cy="13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terfaithkirklees.org.uk/images/H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" y="1729670"/>
            <a:ext cx="1799481" cy="15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6/63/HinduSwastika.svg/220px-HinduSwastik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19" y="1428712"/>
            <a:ext cx="1195780" cy="12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orldreligions.psu.edu/images/artimages/maps/hinduism%20sacred%20pla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08" y="304132"/>
            <a:ext cx="1981036" cy="27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_ZBIwkic-sVo/TItSeS4PeXI/AAAAAAAAAvg/oPLo29scAZY/s1600/Hinduism+%26+Vedic+Traditi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0" y="3796704"/>
            <a:ext cx="2049176" cy="2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thumb/6/6b/Indian_sadhu_performing_namaste.jpg/250px-Indian_sadhu_performing_namas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52" y="2784105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ow.reonline.org.uk/images/pic_hinduis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24" y="3319843"/>
            <a:ext cx="3352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guim.co.uk/sys-images/Guardian/About/General/2010/12/21/1292946208417/India-Dalit-Hindu-00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15" y="4725144"/>
            <a:ext cx="2515865" cy="15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1.gstatic.com/images?q=tbn:ANd9GcQHmnIoRiZMCIRwcO4xB9dhCCjzTyXqjt9O_hui7Rezx59MD2R2L6j24dXX_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2" y="208656"/>
            <a:ext cx="1228012" cy="14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7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8" y="116632"/>
            <a:ext cx="8229600" cy="1318948"/>
          </a:xfrm>
        </p:spPr>
        <p:txBody>
          <a:bodyPr>
            <a:noAutofit/>
          </a:bodyPr>
          <a:lstStyle/>
          <a:p>
            <a:r>
              <a:rPr lang="en-GB" sz="3200" dirty="0" smtClean="0"/>
              <a:t>Puja – worship</a:t>
            </a:r>
            <a:br>
              <a:rPr lang="en-GB" sz="3200" dirty="0" smtClean="0"/>
            </a:br>
            <a:r>
              <a:rPr lang="en-GB" sz="3200" dirty="0" smtClean="0"/>
              <a:t>In the home, temple or…..anywhere because God is everywhere</a:t>
            </a:r>
            <a:endParaRPr lang="en-GB" sz="3200" dirty="0"/>
          </a:p>
        </p:txBody>
      </p:sp>
      <p:pic>
        <p:nvPicPr>
          <p:cNvPr id="7172" name="Picture 4" descr="http://www.elephantjournal.com/wp-content/uploads/2010/07/Picture-48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7222"/>
            <a:ext cx="3775744" cy="26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hehindu.com/multimedia/dynamic/00010/02YAGASALA_PUJA_BEIN_1008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1430"/>
            <a:ext cx="3744267" cy="26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.bp.blogspot.com/_-l3O7o5jJVE/StUz7pLgPbI/AAAAAAAAFhs/-rFKRBH8vdk/s400/mandir001_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0" y="4430889"/>
            <a:ext cx="3129061" cy="20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farm6.staticflickr.com/5013/5461449966_387648abd1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5148"/>
            <a:ext cx="3264024" cy="21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5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4.bp.blogspot.com/-OcOKkeGvYFk/TnhmRObpn5I/AAAAAAAAATk/Ijr20kiexbE/s1600/hinduism+ka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4006"/>
            <a:ext cx="16383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466728" cy="9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Karma =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All actions have consequences</a:t>
            </a:r>
          </a:p>
          <a:p>
            <a:r>
              <a:rPr lang="en-GB" dirty="0" smtClean="0"/>
              <a:t>Good actions have good consequences</a:t>
            </a:r>
          </a:p>
          <a:p>
            <a:r>
              <a:rPr lang="en-GB" dirty="0" smtClean="0"/>
              <a:t>Bad actions have bad consequences</a:t>
            </a:r>
          </a:p>
          <a:p>
            <a:r>
              <a:rPr lang="en-GB" dirty="0" smtClean="0"/>
              <a:t>The consequences of your actions can be felt immediately, years later, or in the next life-time !</a:t>
            </a:r>
            <a:endParaRPr lang="en-GB" dirty="0"/>
          </a:p>
        </p:txBody>
      </p:sp>
      <p:pic>
        <p:nvPicPr>
          <p:cNvPr id="8194" name="Picture 2" descr="http://flennoy11.wikis.birmingham.k12.mi.us/file/view/Samsara.jpg/295383202/Samsa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116632"/>
            <a:ext cx="3998243" cy="30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artoonstock.com/newscartoons/cartoonists/rma/lowres/rman13968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 r="4988"/>
          <a:stretch/>
        </p:blipFill>
        <p:spPr bwMode="auto">
          <a:xfrm>
            <a:off x="4644008" y="3716020"/>
            <a:ext cx="4032448" cy="28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3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Yama – the 10 good principles of Hinduism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1520" y="2060848"/>
            <a:ext cx="813593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u="sng" dirty="0" smtClean="0"/>
              <a:t>Good karma is…..</a:t>
            </a:r>
          </a:p>
          <a:p>
            <a:r>
              <a:rPr lang="en-GB" dirty="0" smtClean="0"/>
              <a:t>Remaining calm and patient</a:t>
            </a:r>
          </a:p>
          <a:p>
            <a:r>
              <a:rPr lang="en-GB" dirty="0" smtClean="0"/>
              <a:t>Respecting all living things</a:t>
            </a:r>
          </a:p>
          <a:p>
            <a:r>
              <a:rPr lang="en-GB" dirty="0" smtClean="0"/>
              <a:t>Being truthful</a:t>
            </a:r>
          </a:p>
          <a:p>
            <a:r>
              <a:rPr lang="en-GB" dirty="0" smtClean="0"/>
              <a:t>Controlling bad thoughts</a:t>
            </a:r>
          </a:p>
          <a:p>
            <a:r>
              <a:rPr lang="en-GB" dirty="0" smtClean="0"/>
              <a:t>Being compassionate</a:t>
            </a:r>
          </a:p>
          <a:p>
            <a:r>
              <a:rPr lang="en-GB" dirty="0" smtClean="0"/>
              <a:t>Purity in mind and body</a:t>
            </a:r>
          </a:p>
          <a:p>
            <a:r>
              <a:rPr lang="en-GB" dirty="0" smtClean="0"/>
              <a:t>Earning, not taking</a:t>
            </a:r>
          </a:p>
          <a:p>
            <a:r>
              <a:rPr lang="en-GB" dirty="0" smtClean="0"/>
              <a:t>Eating wholesome food</a:t>
            </a:r>
          </a:p>
          <a:p>
            <a:r>
              <a:rPr lang="en-GB" dirty="0" smtClean="0"/>
              <a:t>Being honest and honourable</a:t>
            </a:r>
          </a:p>
          <a:p>
            <a:r>
              <a:rPr lang="en-GB" dirty="0" smtClean="0"/>
              <a:t>Being determined to do the right thing</a:t>
            </a:r>
          </a:p>
          <a:p>
            <a:endParaRPr lang="en-GB" dirty="0"/>
          </a:p>
        </p:txBody>
      </p:sp>
      <p:pic>
        <p:nvPicPr>
          <p:cNvPr id="9218" name="Picture 2" descr="http://www.sriyantraresearch.com/pictures/Flat/sri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44416" cy="357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9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Moksha – being pure of spirit and re-united with Brahma (God)</a:t>
            </a:r>
            <a:endParaRPr lang="en-GB" dirty="0"/>
          </a:p>
        </p:txBody>
      </p:sp>
      <p:pic>
        <p:nvPicPr>
          <p:cNvPr id="10242" name="Picture 2" descr="http://kids.baps.org/thingstoknow/hinduism/photo/9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02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2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salmpublishing.com/hindu_files/hindu_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75237" cy="412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BDAAkGBwgHBgkIBwgKCgkLDRYPDQwMDRsUFRAWIB0iIiAdHx8kKDQsJCYxJx8fLT0tMTU3Ojo6Iys/RD84QzQ5Ojf/2wBDAQoKCg0MDRoPDxo3JR8lNzc3Nzc3Nzc3Nzc3Nzc3Nzc3Nzc3Nzc3Nzc3Nzc3Nzc3Nzc3Nzc3Nzc3Nzc3Nzc3Nzf/wAARCAB/AMwDASIAAhEBAxEB/8QAHAAAAgMBAQEBAAAAAAAAAAAABAYDBQcCAQAI/8QAQxAAAgECBAMFBQQHBwMFAAAAAQIDBBEABRIhBjFBEyJRYYEHMnGRoRRCscEVI1Ji0eHwFiRDcoKSojNTwgg0c5Px/8QAGAEBAQEBAQAAAAAAAAAAAAAAAQACAwT/xAAfEQEBAAIDAAIDAAAAAAAAAAAAAQIREiExA0ETIlH/2gAMAwEAAhEDEQA/AM8FvujfywbQf44O94XHLfl/LHKZdJeyA388WdBSyB2V1/wnHL904dDYSFSVt2728BvghKONt2eVvgo/jguOjKnePfxHP5YMipiBfRqX64tJWigiJsA5+JGPRlYYEBDexxdxUoPuD0P9b4sqOljbaRT8cSUDZTqnk2G7Ei5xJ+h2W11+Rw5rlgZyyA2ODEywlO/vtsPDCtEaHJ3Yj9X9MHR5CunUygYn4nrKrJlQ5YkVUY3IqSyMyw8iAxBFjvy8OmLrhKpnzrKHqK6mhWRZSlogQCAARzJ8cW4tFipy+OKEnRcq/JfQYDSEhm7SlmRFPvgah/H5A4d4zFG5lYKpNrarDT6eGOJKmjqYHMUkU6aecZ1X8/P4i+ON+Xvp2nxdbLUOXBlV17ysAQwNwRgpMrB+7gzg2SOqfMKVWSZYZVkjIFgqve4HldSfHvHDUlIbaezFvhjpLK52aKkOU6WDEADzGPv0MCPdsfhhwWhj5FDidaNI1uRyw9Ajnh5mF1jBwNLw9+0LHwtvh4lLklUFvO2B5KNJPfO/xxAiPkJBsI2+NsQVGU6VUFLWW3K/U4enoo1UnUCfC+AZ8vZiCvh+eDSI0mW7XZWPhYWtgV8tUElgQPNsPzZdLImhjt5XtgOfKES9u+/gfdGLR2TUpkj3SmDkdWY7emJopw8MiDTGwTYKNuY8sMX6E7U65pO6v3QLDEEtCsQcIgB23A3/AK2xcRstz0FRLuwQN8bfliMUDAAErfrucXMtJLc2Nh5gnEfYyDbVy/dGLieQxaMoxVovhqwRBRxu2hlCEhlJvuLgjDPMaKYMNOlundwk0NbNWVFP2GaJ2jMzEKkbqmlSR0/PGeRkCV9fJk8oOZ5XmFPRu2lat0BW/moJKj6+WGCjieSNJIQs0Uiho5EIIZT1BwbxHS1NZkVdEXiaKenZYEdbENpsAbDa5HO/4Yl4Hyqqyvh+mpKpwZInkICtdVXWbAX8sEz363lhxcx5ZIx1GGx88HU2WyK24PxtuMJvEGf57nHFeYZNlmZtk9Nl79nrRbNKVO7Ejx6C428cNHDmc12X5RmU3EdSmYNQQfaBLBGEd0HMEcieVjt1wbm/Rxut6MsFOdgd/XBkdKOlgcDUuZUctPFMvaqskayAOhuAQCOnnivzXj3hzJK+KizCuCTyC9gpOi/LV+z62wbQWry+KqqM3p6mNTFLVgPtzGlOt/LB+S5VDlNYKeiLLTyIzPGzMykiwBFybbbbc7Y5tTTVtdJG4cSVAIKubMCq7ixti6pYEFaki3B0N1OM422m60QquiyrJM2c1tSoeUSIsDObSLcA9wC5Nuu53wZFBR0tIppVkEgGgrLIx02HgTYdOXPn1wdxlk832s5hDbsnA7RiSCh2F7jpt4jCyawNPFlmUO1XVTdIyxKgWuSW5L8dhe3UDFcbfHWZTRz4NyKCgo9aRqHlRSzEbm+4v8L4YTTgeGF3h7M8vy3NTw5JODWaBKzFyQXP+GCeoXSQPDpthkqK6mp5DHKxD2BsEJ2+WOsmo4W7pX41rpqKkjpaOYwzy95nVrMqDw+J/A4L4XzL9PZLFUuQJ1JjnA2s46+osfXHOZSUNXUSCUIRKBHE0kd9+nPzwpzVXEcMlVTcK0cMUhsauWYKqI4UgKl+ZIsb2NgAPLGOfbXE/SUYINjgCal0mwOFng7izOJc6fIOLIFirJEL0ssaqA4X3lOkkXtuLeB8ruzoACb8gSDjXJmwn5jn+R5dVtSVea0cNQvvRu+6nwYjZT5G2D+yd1V0caSLgqbgjxwh0uUZM+XNPW5XNPWPGJmlZWPaPJuSLkb7+HQ9cWvs/rqpKx8kqLCkpkk+zq1yxUObb9B00225dMUy301cLJsyssqcpWPkMVGZZtQ0M6wVmZ09PM4BWOSQA2PI28PPDWUiVgSikA74QqePK62gVsyoWnqADLJJ2JOqQXvdtgWuOXS3TbFc9DHDkPkWSVQ6yakYXVgbgjxBBtivrosyMEkeUpDJUbH+8SFUQb+AuTfpt8eV56WvWaKZKpXglSXvq5AuWAPIE2Pj48+uPI5ISJJo6qQNAyuVhksH/dbyxc7rozD9tUBRtmCt2GbLSmqtcCBmsfHY4LL25QrbAlPTAZrTdhJNI4p2lmeaQs12IGnfpufy5YszE992N8WOfXYzx1eluoJbr8sZt9uipaemqBmSyiNy3ZkK6+6bbDcg+F+mNBQ9mhft1OkEkWHTCBUxUSQaKqNGVReUWF2PRbjmfyFvHGcbtWacS8W19dRiMpEIiQU+zBqcf6SSW9RbGtZZUQ1lHT1FExaCRLofLlb4jljKclq6GLPKWSvpYBQlj2iOCxC2tcnnfyG2KjOc6roKRqGirpoaOaRhJFG1g4Yfy3seuK478Nzt7ppzzMsoPFFVUqIKmjrHMFS4IsZUAPO/PmQeRA25YMopaOXIeKVp6aNAmVhHEbXLpc6Bty5EfnjO894dkyE0MtWkVTHVQdqIoyVIW2wNxcH4YdeGMjocrWeCPtXizDL4p2DSXSVGLW5WuAdrEeHjiuGv2M+Tc4nTLMxaOipIzGSEhjVjvuLL5Yo8iy5oUqHzLLKaqeoqZnqJiUJBLkrqLc9rW8NsVEXEVLQQRNVVE0f6tT2aMCwWw5Dn/wDmLGV5m4ep85y+eKry6vKo9PNUrDLDPcKRc7MOZPha+4xz1l9NY8Ze1/w7cAqIXpEdtQprgdncDoNh1Pri5zbiOHJnAEZmn7O4DNZRflc+hwt0zrSVc8a1bSmKURsVIPesL8h4nl5YVOIczapz7NAGJCOkak/5Bf8AMYcPWc4YIeIcyzniGkirqm9L2cjvDENEYLDs4wQDc3LE7k+6DtbDJS12TcOcNV2apGe0iYiZpE0yVEt7La/MMbaeljhb4EhtRV+ZuVMtRUrTxNfnHEN/+TN8xis9smdCWuo8kgk7lKO2qgDzdh3FJ8At2I/eBx6Z1HK+kb9I1E09VUzOHmqZWklex3Ym+3rt8BhhyDjPNaFkiMwngBHdqLvpHgDzHTywnw94E722tf4/yx1FJsCD1Av8CP5452balbFlPEtNnE8Jji7ORJYyysQbDVzB/lizzBqZZampQsZS3aBVkZFJ06LkC99rdMZRwZWJS59GZrFWiZVuxFmFmBFiNxpPzOH7KA3EX2hqWWppVpiqx1UTsS0hvqRVJNzp3vy5c97cbjdusygCugpZeJolopmjnoKcyIVka4L903PMbE2GHzJ8wZckimzKoS8WqN5pWChrG1yfG2Mx4zz3L8kqhlHDsHaGGQvmFXUNrknlKkaS/wC6Tc22uAByOFNatswmSSoleR0N0EjX0X56RyHxHgMb/Hf6xc4fuIs7fLpI2CTmmnPbUHYpqWqDHZduoJAsQbbeWLfhuKGnzKNu+tYIClSunZZFFmAOnofM4WqTPZqPKsmDZpU0ywZmYpI4wjB49JkB3UkHV3bjoTiny2rros1WogqXp6mVSryR2uBuSLEWPM+PPGr8f8q/Jv1pPEme09FDPSioZKsxhlspFgT+1awNgfnhfp5KhcjmzSRZZcsnJ7aSFQWgZdiGXoCLHV4Nvbqs1KLUVSxmVpJpDYNJIWYnzJN7nDxwvTT5DJm3DlXOqSPSfa4yjXU6e61yVNxutxY3CnFwkmhM7L0pJizUcMkyFZZ0EzBxZlL94XHja2AMrzChVMy1VM0MdOkbvPTxGTQzOEQeZOpuV+WDeOKn7FHGadBLHV07Fu2PaDWhMcqsCTcggbXNiTvtuoZbm9HRcOx00ZL1T5kJ5kBALpCP1alrHu6ix8d8bmMk0Ll3s1cZ1dJwkI8vySV6rN6nRUV1ZULdhHzSPTtpB8Odue7A4Bg45gMY+1UVQkv3hCQy+hNjilyz7Nn2Z5pWZ/VSJK8b1JkTSNUnQWb0AHgMUZcsSV5XNsXGUbrRuI89jljNJRyiIB7SuFuHAO6jf5n+eFummVZjIw7d13jLr3VbazAb3IHLwO+KjNjUpNLPHIssMsjWAa1hzFwdxgSLMaqRAlNAQje6znGcZqG3a4q544VO4J5BRikr5O2eNWUCwJNxa3h+eDYKNrCSZ7ycwTyGK2aQtVTFrBr2AHSwxqCpJcxqqoqtZUyzrH3I+0ctoXwF+Qw05dmc8vANVJDOUrMmqBHC/X7PUd1l9HGoeBA8MJEZuCT4knyxd5U08HCeZsoRqesngp3ve6lD2gI+em37w9dBxlQplr6YVmnsGkBlLXsR1vbfDJWZtltI+c5RloSTLKl45aR5Bq7GVSuoi++6gi/kPE4UHa0kY6G+2O+0KOrjmpBwVrG6u6buLKipfiBc0yCQUkWZUSZgpZgiJZSHVr90lWQ7eLAdcV0lY0uaZnNJa7SREj0O+Ac7rIpcn4cpEdTJTPUalH3VeUMo+pwOkjPW5jbfWwYf7m/iMZsivV01LhOspqThSimeUdjD9qnnJPK8jE/RRjLs0r58zrZ62pJ7apkMsgJvYsfd9BYfADB0GbmHg+WiW+uapZADyKkBz6EmxxTtt4k/jvh2HhkZRYHa1yfnj6A3gTxI/LEEjmzE+PLElC2qMA8wTf5/zwIRHVGmnSYXOg6rDmeuNjzvMo+BOCYKOjJbMpSYImHMSlSZJD8CTbzKjYDbEJpQGLcgpBNjY2HO2HX2lZg9ZxXURaj2NGgijXw1AM3qbj5DBrdkP0A4azmlycV4raBKxqqnaJZHfeIsDc7873uTz2xSkL2wNgFBvpHP0xDM5AG/Q4llbSNa+Fjjoyt1qBUyU5L2SMs5HnpsPoxwVRVYXNDEiPdkZe0GwvcXFztcDFTFLZOyNPKWeMMoK6bq3JrtbY9D1xf51xHPm+YQS1gipyI9AWK79ADe43JsenU4ykFW6PXQJ7yi7arc7KeuL3g+tqzxhQT1FQ8kksEqs0ktiF7NvvdOQ36YXUQSZlIVIUCO3dG25HK3w+uGvgGiav40iVI9UFFSO8zHcKXGkXHz9AcaSLjy6ZJRNGo1xTSBbJp7rRryB6bDzGwO98ZjSd9Q3S5AONG44qbUUbAFg2vSxNwx2tdup6+e7/fGM5oQyw6TbYnAaIc6QPpbHFM14t+hP446kFxzPniOAAIeneOEGOry+Cl0MiODISrK9rAAfP8Ao48WNP8AtqfPkcGV0ksiBZZQyB7hAhWxtz3PngRDsMYpSMLx2sbeF74V6hdFZUKxIOq4PiMM9x4YW83iMdWZVFwWsRb5fgcUVDwwGRzDGB2jtpALWG/Lc8sPWezZHRcDQZNluZ01TVwyxtMkF21sWuzarWPoTsBhKSkkkp2qStoEYKbkd87dPIG98C6mWZQDsTY+eN7AuX/qx+uJG3W5xHJv2bc99umJCDoItY/HEAkLE1tJfcCZBY/5sF5c0klTMSN3gJcjpuP44Dh7tfTeUyH6jFrkERlnqEY2AhAZviR/DGa0EYBQsf8A2yfqP4WGPma97f1viSqji7dwrHSGNj48hgaQrcBm7vgu5OBIXJNgBcnpj6J+yBDAm55LvguGAIuqRbAAXHO+9t/4YFjBeoZ7lbk2J2FhbCnc0RcaY1dix0qpXck8vxGL7iiUzcS5oze99qdD8UOj/wAcUsMr01VFVRnU8MiyqHW6kgggEdRcDE0krTTSzMFVpnMhCX0gsSTa/TfDIENR7p8cSTn9R544ksSvxscezEMyIPHfChsMUk8kcf2mUbKiqbNbwA1XsPLlg/Mstr8gzmKkzRWEjAEd5e6Dy5Cx3xXKSro681IIPhi1zGpzHPav7RVyCaojiEcV1sASdth6nGe0JqXFLVrNK40shAJNtRG9h4nnjTeCcw4RyTKCv9ocsNVVkyVUkkyo5ci2kBrEKLWG2FfOc5ymLhtMmymgp3qJo0NXUyoWdSGVtIJ3JHjy8AcJ86wCXUJSrghgdGqxHnjSNHtSFJ9kR6ergmU19ojFKr91lYnlyA2+JsOSrjOaddK/6j063wSsFNDOs0cVwrAkFrarHltyFsDwOHRmQEKzsQCQSATfAnTHY/DHMS9zH0hsrfDHgljjAVnCm3Im2FLR6mZyReQG19TMSRiOmlqpJDpqdKqBdXiBvfzxbslX2E8bZlljxEOxCyjU1/Aab9OV8UkB0VCC+zbW+oxk+LBWmX33jcdLIVP44ps6MhPaGw1OLWHUC3x6+GLZt8B5hSSCgkqjPStG7DTGsv60XIG628vHlgiVESBNxYsRzx4gDSKQO90x2ttNxiTKojU5lBGrIpeQAF20gW33PTkcbA6jy6praKSWnEZEYNtbaSxHQDqeWIQQVDXFjg+qrKjKsxq4USB4y6v3HLBTpXcMfhheuwkChmtblfGZs2TU06Un7WrDpMtvmMXdAvYUs7nqzaj5LYAfMnAeTZe+YV6Qo8KEKXJnfQu3n6jBb2Whcg211Dk262Nh6c/nioBybjextzxwgRAWIFhuSfTEUrFayRb2U6bj0v8AmcfMokGltrHY4i7lmR7iJlt10/HEUIIUsoJ57DmOn9emPVpYwwLMWA+7/HE8t1XUARGWsWC3F+gv0NgdueJI2SSWF5EXuRWLsvJQTpH1IxIm6A4ucooIZcmq5J6qON6hWVEZre6DpJH+a5GF4SSoV07X5gjlhiMXD3Ds2eNNIKlKaGI6dbpr1sBcgC45Arv+8MBZzlM+VZgkNS0EquupJIX1BgOdxsQd+RGPcrz2sykyGnCyCVbMrmwXe+3x2v8AAYENTNXVk1ZUsHnlPeYC3gLW8LAYO9rrSdY2EV1A7MEKw35m9vwOPTXT5YS9MVYbkrJc9LXBvsbH4YsYKdP0FO6y04ldwdBks5CkbAdepxW1EImgsd9vU4QuYFZY5FMgcmRm1KdiD/VvTFfO6q299zbFk2tGlDyI5GweIgrawsNhv038cU85vNFfnqJxJzUjRBJb9k4qY5ZIkJUgk2vqG2LqeMy084HZjRC0nfa3Lw8Tc7DrvimC3UjEh2WOrZjSNVyJHEs8bObbWDAm+Hev41yw1B7Q08zWHeVSw+F7HCG0DU6QanR+2gWUFWva99j57cvhgeQDVyGC47bxzuPhoj4F4jXv/ouUKneJ1R9N/wBryxUtIpMcq206lYHyxv1JmKGwa1jsfhjAa6lei7WjlvrgYxEkWvpNr+vPGMaLR7i17b2wHm+UyU2XU2aPbsa2R44bOt20bNsDfbbp1GCo31ojX95QfpgLOayWSGgom/6VMZmSx6uwJ+oxuBWubRn4YteEOGK/imunpsugMnYxF5GBUWubDmQN9/linkN1IGNw/wDTzTxR5Hm9VoAlerWNntvpCAgfNj88NDKeIclqeHcxfLKxNE0cSuRcbBhty2xTLGweN2AAkTUvXYEj8QcPXtlkEnH2YMpuFiijPkdN/wAxhM1IyUyJ76QlXJ8TIx/Aj54Yl9w3wlmPFMdUmXQO4g062UqPe1WHeI8OnlgvjGnaDOpaOSlSkenSNZIEACoxjQnltve/rjQPYHGVyTNai3v1gUHx0oP4nCx7XaKag4xqaureJYsx0ywFST3VREIO2xuuMX0xnNUCaqYj9rb02x7GwI8+oxxI1pQTyYm48L7490m91axwhOp3thr4PbPc7yWt4Wyekgmp5HNTUSMF7RFOkWW5ANyo35je3TCgQ1rE/La+NF9g8hTjGrUHuvlz3HiRJHb8TiIV/ZXxCxJNDIWPiYtz/uwk5nBJR5hUU0ylZaeZo3HgQSDj9cOxIx+bPa1lxy7jnMdrR1QSpjNv2hY/8lbFFSu/ui3NjbHcNo0Zjsqm5NumOUIUB7HYXAxYcP0y1mZ0VK66llqER1tfUCwBHqCRhoMZ9nPEpmE4y6Wwsw70fL/dijprGWJGBGp1QDzJsPqcfphaiNSR9wHl5Y/NGfxfZq/NYdRTsauoTUPuhZGA/AYxDRclJLlhegnUJNBqSRbjZhzGxtiplN6wC/ur+Jxb5hUmsqqisKFTU1Ek9r+6XcsR9bemKdv/AHbn90Y2B36FzDMcvqqyippJYKJS00iFbJ3b73I6eF+eKAe7cY2PgKKFfZ7mxJJatNTrUnlpTQLf7frjGUNoAf3L/TBCt63J8woaCiraukkjpatQYJSVs4KhhaxuNjfe2Kxxc41fi8Rn2V0EE0X6+lgo9N/uOAqn6Fh64yjVfphl2K2CmqjtufljOuJiWziuYkkmZtz8cOtPK2218IfEkwfOatUvbtDtjjg1X1DJ/do9txdb+uA83P8AeYv8p/LE+WuAPAMdvI/0MCZsS08Z8m/LHVkITuTjdPYKdPCle/MtmLD5Rx/xxhJFz5jGtexDiJKc1GQThl7aQ1FMbXBOka18uQPz9a+Ir+1D9Zx9nXfAHaRnf/4kwvTUYgioph3lqaYy7nwlkS4/+vDd7ZadoeNpHIAWopYpVsdyO8u/qpxQ5skJ4f4ckAbtFgqYn3IBC1DMu3+tsaiax7D6kNwrVU5jt9nrXHmdSq2/zxVe3yn1TZJWWsCs0J2691h+eD/YgIl4YrGiJ7Rq1u1Db27i6ben1wX7a6M1HB0dStr0tZG5/wArBkP1ZT6Yx9lhEy3Fyb4+gOpLn4Ykl3X6YipSbEeBOEJT4+uHn2LSaOOAP26GYfVT+WEY9caD7E6UycSVtZYaaWj0W6lpGFj8lOItseQ+Jxlnt0pYHoMqrhtUrM8F7c0KlrehH1xpbyWBJ9cZZ7b6m8OU0wYFtUshUjpYC9/9WCeplaXaNFJI5XPhhm4DQf2qy5+YFQh/5Df5YWSwVySbjkBbF/wXM8fE2VShQQKkDfrqun/l9Mavgbr9ottjF+P6Zk4mzK9hHM4nHnqUE/8ALUca8xIBucZd7R6esjz8TyCPsaiMCBg+5CgagRbbc/XHPD1qqaY6WsOQ2xXMR9oe5ty/DFkyduqMzDVaxBHO3wxUdqDUSMotYkAdTbbHRlq/DIFFwlTQvfvQPKwb9/UxH/K2MY7v2cAncqB8NsbHHmFPDw9FXSHVClIkh2J1DSNvXGSTlI6qUPGkYDktEBqVATewv4D8MYw+zWmcX1Sf2aqkkiGlo0VduTEqAfQ4y52N+7yG3LGjcSu5yKrWPTbsQe+L2UEXPxty8DjNSpubHD8ayf/Z"/>
          <p:cNvSpPr>
            <a:spLocks noChangeAspect="1" noChangeArrowheads="1"/>
          </p:cNvSpPr>
          <p:nvPr/>
        </p:nvSpPr>
        <p:spPr bwMode="auto">
          <a:xfrm>
            <a:off x="0" y="-566738"/>
            <a:ext cx="1857375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B/AMwDASIAAhEBAxEB/8QAHAAAAgMBAQEBAAAAAAAAAAAABAYDBQcCAQAI/8QAQxAAAgECBAMFBQQHBwMFAAAAAQIDBBEABRIhBjFBEyJRYYEHMnGRoRRCscEVI1Ji0eHwFiRDcoKSojNTwgg0c5Px/8QAGAEBAQEBAQAAAAAAAAAAAAAAAQACAwT/xAAfEQEBAAIDAAIDAAAAAAAAAAAAAQIREiExA0ETIlH/2gAMAwEAAhEDEQA/AM8FvujfywbQf44O94XHLfl/LHKZdJeyA388WdBSyB2V1/wnHL904dDYSFSVt2728BvghKONt2eVvgo/jguOjKnePfxHP5YMipiBfRqX64tJWigiJsA5+JGPRlYYEBDexxdxUoPuD0P9b4sqOljbaRT8cSUDZTqnk2G7Ei5xJ+h2W11+Rw5rlgZyyA2ODEywlO/vtsPDCtEaHJ3Yj9X9MHR5CunUygYn4nrKrJlQ5YkVUY3IqSyMyw8iAxBFjvy8OmLrhKpnzrKHqK6mhWRZSlogQCAARzJ8cW4tFipy+OKEnRcq/JfQYDSEhm7SlmRFPvgah/H5A4d4zFG5lYKpNrarDT6eGOJKmjqYHMUkU6aecZ1X8/P4i+ON+Xvp2nxdbLUOXBlV17ysAQwNwRgpMrB+7gzg2SOqfMKVWSZYZVkjIFgqve4HldSfHvHDUlIbaezFvhjpLK52aKkOU6WDEADzGPv0MCPdsfhhwWhj5FDidaNI1uRyw9Ajnh5mF1jBwNLw9+0LHwtvh4lLklUFvO2B5KNJPfO/xxAiPkJBsI2+NsQVGU6VUFLWW3K/U4enoo1UnUCfC+AZ8vZiCvh+eDSI0mW7XZWPhYWtgV8tUElgQPNsPzZdLImhjt5XtgOfKES9u+/gfdGLR2TUpkj3SmDkdWY7emJopw8MiDTGwTYKNuY8sMX6E7U65pO6v3QLDEEtCsQcIgB23A3/AK2xcRstz0FRLuwQN8bfliMUDAAErfrucXMtJLc2Nh5gnEfYyDbVy/dGLieQxaMoxVovhqwRBRxu2hlCEhlJvuLgjDPMaKYMNOlundwk0NbNWVFP2GaJ2jMzEKkbqmlSR0/PGeRkCV9fJk8oOZ5XmFPRu2lat0BW/moJKj6+WGCjieSNJIQs0Uiho5EIIZT1BwbxHS1NZkVdEXiaKenZYEdbENpsAbDa5HO/4Yl4Hyqqyvh+mpKpwZInkICtdVXWbAX8sEz363lhxcx5ZIx1GGx88HU2WyK24PxtuMJvEGf57nHFeYZNlmZtk9Nl79nrRbNKVO7Ejx6C428cNHDmc12X5RmU3EdSmYNQQfaBLBGEd0HMEcieVjt1wbm/Rxut6MsFOdgd/XBkdKOlgcDUuZUctPFMvaqskayAOhuAQCOnnivzXj3hzJK+KizCuCTyC9gpOi/LV+z62wbQWry+KqqM3p6mNTFLVgPtzGlOt/LB+S5VDlNYKeiLLTyIzPGzMykiwBFybbbbc7Y5tTTVtdJG4cSVAIKubMCq7ixti6pYEFaki3B0N1OM422m60QquiyrJM2c1tSoeUSIsDObSLcA9wC5Nuu53wZFBR0tIppVkEgGgrLIx02HgTYdOXPn1wdxlk832s5hDbsnA7RiSCh2F7jpt4jCyawNPFlmUO1XVTdIyxKgWuSW5L8dhe3UDFcbfHWZTRz4NyKCgo9aRqHlRSzEbm+4v8L4YTTgeGF3h7M8vy3NTw5JODWaBKzFyQXP+GCeoXSQPDpthkqK6mp5DHKxD2BsEJ2+WOsmo4W7pX41rpqKkjpaOYwzy95nVrMqDw+J/A4L4XzL9PZLFUuQJ1JjnA2s46+osfXHOZSUNXUSCUIRKBHE0kd9+nPzwpzVXEcMlVTcK0cMUhsauWYKqI4UgKl+ZIsb2NgAPLGOfbXE/SUYINjgCal0mwOFng7izOJc6fIOLIFirJEL0ssaqA4X3lOkkXtuLeB8ruzoACb8gSDjXJmwn5jn+R5dVtSVea0cNQvvRu+6nwYjZT5G2D+yd1V0caSLgqbgjxwh0uUZM+XNPW5XNPWPGJmlZWPaPJuSLkb7+HQ9cWvs/rqpKx8kqLCkpkk+zq1yxUObb9B00225dMUy301cLJsyssqcpWPkMVGZZtQ0M6wVmZ09PM4BWOSQA2PI28PPDWUiVgSikA74QqePK62gVsyoWnqADLJJ2JOqQXvdtgWuOXS3TbFc9DHDkPkWSVQ6yakYXVgbgjxBBtivrosyMEkeUpDJUbH+8SFUQb+AuTfpt8eV56WvWaKZKpXglSXvq5AuWAPIE2Pj48+uPI5ISJJo6qQNAyuVhksH/dbyxc7rozD9tUBRtmCt2GbLSmqtcCBmsfHY4LL25QrbAlPTAZrTdhJNI4p2lmeaQs12IGnfpufy5YszE992N8WOfXYzx1eluoJbr8sZt9uipaemqBmSyiNy3ZkK6+6bbDcg+F+mNBQ9mhft1OkEkWHTCBUxUSQaKqNGVReUWF2PRbjmfyFvHGcbtWacS8W19dRiMpEIiQU+zBqcf6SSW9RbGtZZUQ1lHT1FExaCRLofLlb4jljKclq6GLPKWSvpYBQlj2iOCxC2tcnnfyG2KjOc6roKRqGirpoaOaRhJFG1g4Yfy3seuK478Nzt7ppzzMsoPFFVUqIKmjrHMFS4IsZUAPO/PmQeRA25YMopaOXIeKVp6aNAmVhHEbXLpc6Bty5EfnjO894dkyE0MtWkVTHVQdqIoyVIW2wNxcH4YdeGMjocrWeCPtXizDL4p2DSXSVGLW5WuAdrEeHjiuGv2M+Tc4nTLMxaOipIzGSEhjVjvuLL5Yo8iy5oUqHzLLKaqeoqZnqJiUJBLkrqLc9rW8NsVEXEVLQQRNVVE0f6tT2aMCwWw5Dn/wDmLGV5m4ep85y+eKry6vKo9PNUrDLDPcKRc7MOZPha+4xz1l9NY8Ze1/w7cAqIXpEdtQprgdncDoNh1Pri5zbiOHJnAEZmn7O4DNZRflc+hwt0zrSVc8a1bSmKURsVIPesL8h4nl5YVOIczapz7NAGJCOkak/5Bf8AMYcPWc4YIeIcyzniGkirqm9L2cjvDENEYLDs4wQDc3LE7k+6DtbDJS12TcOcNV2apGe0iYiZpE0yVEt7La/MMbaeljhb4EhtRV+ZuVMtRUrTxNfnHEN/+TN8xis9smdCWuo8kgk7lKO2qgDzdh3FJ8At2I/eBx6Z1HK+kb9I1E09VUzOHmqZWklex3Ym+3rt8BhhyDjPNaFkiMwngBHdqLvpHgDzHTywnw94E722tf4/yx1FJsCD1Av8CP5452balbFlPEtNnE8Jji7ORJYyysQbDVzB/lizzBqZZampQsZS3aBVkZFJ06LkC99rdMZRwZWJS59GZrFWiZVuxFmFmBFiNxpPzOH7KA3EX2hqWWppVpiqx1UTsS0hvqRVJNzp3vy5c97cbjdusygCugpZeJolopmjnoKcyIVka4L903PMbE2GHzJ8wZckimzKoS8WqN5pWChrG1yfG2Mx4zz3L8kqhlHDsHaGGQvmFXUNrknlKkaS/wC6Tc22uAByOFNatswmSSoleR0N0EjX0X56RyHxHgMb/Hf6xc4fuIs7fLpI2CTmmnPbUHYpqWqDHZduoJAsQbbeWLfhuKGnzKNu+tYIClSunZZFFmAOnofM4WqTPZqPKsmDZpU0ywZmYpI4wjB49JkB3UkHV3bjoTiny2rros1WogqXp6mVSryR2uBuSLEWPM+PPGr8f8q/Jv1pPEme09FDPSioZKsxhlspFgT+1awNgfnhfp5KhcjmzSRZZcsnJ7aSFQWgZdiGXoCLHV4Nvbqs1KLUVSxmVpJpDYNJIWYnzJN7nDxwvTT5DJm3DlXOqSPSfa4yjXU6e61yVNxutxY3CnFwkmhM7L0pJizUcMkyFZZ0EzBxZlL94XHja2AMrzChVMy1VM0MdOkbvPTxGTQzOEQeZOpuV+WDeOKn7FHGadBLHV07Fu2PaDWhMcqsCTcggbXNiTvtuoZbm9HRcOx00ZL1T5kJ5kBALpCP1alrHu6ix8d8bmMk0Ll3s1cZ1dJwkI8vySV6rN6nRUV1ZULdhHzSPTtpB8Odue7A4Bg45gMY+1UVQkv3hCQy+hNjilyz7Nn2Z5pWZ/VSJK8b1JkTSNUnQWb0AHgMUZcsSV5XNsXGUbrRuI89jljNJRyiIB7SuFuHAO6jf5n+eFummVZjIw7d13jLr3VbazAb3IHLwO+KjNjUpNLPHIssMsjWAa1hzFwdxgSLMaqRAlNAQje6znGcZqG3a4q544VO4J5BRikr5O2eNWUCwJNxa3h+eDYKNrCSZ7ycwTyGK2aQtVTFrBr2AHSwxqCpJcxqqoqtZUyzrH3I+0ctoXwF+Qw05dmc8vANVJDOUrMmqBHC/X7PUd1l9HGoeBA8MJEZuCT4knyxd5U08HCeZsoRqesngp3ve6lD2gI+em37w9dBxlQplr6YVmnsGkBlLXsR1vbfDJWZtltI+c5RloSTLKl45aR5Bq7GVSuoi++6gi/kPE4UHa0kY6G+2O+0KOrjmpBwVrG6u6buLKipfiBc0yCQUkWZUSZgpZgiJZSHVr90lWQ7eLAdcV0lY0uaZnNJa7SREj0O+Ac7rIpcn4cpEdTJTPUalH3VeUMo+pwOkjPW5jbfWwYf7m/iMZsivV01LhOspqThSimeUdjD9qnnJPK8jE/RRjLs0r58zrZ62pJ7apkMsgJvYsfd9BYfADB0GbmHg+WiW+uapZADyKkBz6EmxxTtt4k/jvh2HhkZRYHa1yfnj6A3gTxI/LEEjmzE+PLElC2qMA8wTf5/zwIRHVGmnSYXOg6rDmeuNjzvMo+BOCYKOjJbMpSYImHMSlSZJD8CTbzKjYDbEJpQGLcgpBNjY2HO2HX2lZg9ZxXURaj2NGgijXw1AM3qbj5DBrdkP0A4azmlycV4raBKxqqnaJZHfeIsDc7873uTz2xSkL2wNgFBvpHP0xDM5AG/Q4llbSNa+Fjjoyt1qBUyU5L2SMs5HnpsPoxwVRVYXNDEiPdkZe0GwvcXFztcDFTFLZOyNPKWeMMoK6bq3JrtbY9D1xf51xHPm+YQS1gipyI9AWK79ADe43JsenU4ykFW6PXQJ7yi7arc7KeuL3g+tqzxhQT1FQ8kksEqs0ktiF7NvvdOQ36YXUQSZlIVIUCO3dG25HK3w+uGvgGiav40iVI9UFFSO8zHcKXGkXHz9AcaSLjy6ZJRNGo1xTSBbJp7rRryB6bDzGwO98ZjSd9Q3S5AONG44qbUUbAFg2vSxNwx2tdup6+e7/fGM5oQyw6TbYnAaIc6QPpbHFM14t+hP446kFxzPniOAAIeneOEGOry+Cl0MiODISrK9rAAfP8Ao48WNP8AtqfPkcGV0ksiBZZQyB7hAhWxtz3PngRDsMYpSMLx2sbeF74V6hdFZUKxIOq4PiMM9x4YW83iMdWZVFwWsRb5fgcUVDwwGRzDGB2jtpALWG/Lc8sPWezZHRcDQZNluZ01TVwyxtMkF21sWuzarWPoTsBhKSkkkp2qStoEYKbkd87dPIG98C6mWZQDsTY+eN7AuX/qx+uJG3W5xHJv2bc99umJCDoItY/HEAkLE1tJfcCZBY/5sF5c0klTMSN3gJcjpuP44Dh7tfTeUyH6jFrkERlnqEY2AhAZviR/DGa0EYBQsf8A2yfqP4WGPma97f1viSqji7dwrHSGNj48hgaQrcBm7vgu5OBIXJNgBcnpj6J+yBDAm55LvguGAIuqRbAAXHO+9t/4YFjBeoZ7lbk2J2FhbCnc0RcaY1dix0qpXck8vxGL7iiUzcS5oze99qdD8UOj/wAcUsMr01VFVRnU8MiyqHW6kgggEdRcDE0krTTSzMFVpnMhCX0gsSTa/TfDIENR7p8cSTn9R544ksSvxscezEMyIPHfChsMUk8kcf2mUbKiqbNbwA1XsPLlg/Mstr8gzmKkzRWEjAEd5e6Dy5Cx3xXKSro681IIPhi1zGpzHPav7RVyCaojiEcV1sASdth6nGe0JqXFLVrNK40shAJNtRG9h4nnjTeCcw4RyTKCv9ocsNVVkyVUkkyo5ci2kBrEKLWG2FfOc5ymLhtMmymgp3qJo0NXUyoWdSGVtIJ3JHjy8AcJ86wCXUJSrghgdGqxHnjSNHtSFJ9kR6ergmU19ojFKr91lYnlyA2+JsOSrjOaddK/6j063wSsFNDOs0cVwrAkFrarHltyFsDwOHRmQEKzsQCQSATfAnTHY/DHMS9zH0hsrfDHgljjAVnCm3Im2FLR6mZyReQG19TMSRiOmlqpJDpqdKqBdXiBvfzxbslX2E8bZlljxEOxCyjU1/Aab9OV8UkB0VCC+zbW+oxk+LBWmX33jcdLIVP44ps6MhPaGw1OLWHUC3x6+GLZt8B5hSSCgkqjPStG7DTGsv60XIG628vHlgiVESBNxYsRzx4gDSKQO90x2ttNxiTKojU5lBGrIpeQAF20gW33PTkcbA6jy6praKSWnEZEYNtbaSxHQDqeWIQQVDXFjg+qrKjKsxq4USB4y6v3HLBTpXcMfhheuwkChmtblfGZs2TU06Un7WrDpMtvmMXdAvYUs7nqzaj5LYAfMnAeTZe+YV6Qo8KEKXJnfQu3n6jBb2Whcg211Dk262Nh6c/nioBybjextzxwgRAWIFhuSfTEUrFayRb2U6bj0v8AmcfMokGltrHY4i7lmR7iJlt10/HEUIIUsoJ57DmOn9emPVpYwwLMWA+7/HE8t1XUARGWsWC3F+gv0NgdueJI2SSWF5EXuRWLsvJQTpH1IxIm6A4ucooIZcmq5J6qON6hWVEZre6DpJH+a5GF4SSoV07X5gjlhiMXD3Ds2eNNIKlKaGI6dbpr1sBcgC45Arv+8MBZzlM+VZgkNS0EquupJIX1BgOdxsQd+RGPcrz2sykyGnCyCVbMrmwXe+3x2v8AAYENTNXVk1ZUsHnlPeYC3gLW8LAYO9rrSdY2EV1A7MEKw35m9vwOPTXT5YS9MVYbkrJc9LXBvsbH4YsYKdP0FO6y04ldwdBks5CkbAdepxW1EImgsd9vU4QuYFZY5FMgcmRm1KdiD/VvTFfO6q299zbFk2tGlDyI5GweIgrawsNhv038cU85vNFfnqJxJzUjRBJb9k4qY5ZIkJUgk2vqG2LqeMy084HZjRC0nfa3Lw8Tc7DrvimC3UjEh2WOrZjSNVyJHEs8bObbWDAm+Hev41yw1B7Q08zWHeVSw+F7HCG0DU6QanR+2gWUFWva99j57cvhgeQDVyGC47bxzuPhoj4F4jXv/ouUKneJ1R9N/wBryxUtIpMcq206lYHyxv1JmKGwa1jsfhjAa6lei7WjlvrgYxEkWvpNr+vPGMaLR7i17b2wHm+UyU2XU2aPbsa2R44bOt20bNsDfbbp1GCo31ojX95QfpgLOayWSGgom/6VMZmSx6uwJ+oxuBWubRn4YteEOGK/imunpsugMnYxF5GBUWubDmQN9/linkN1IGNw/wDTzTxR5Hm9VoAlerWNntvpCAgfNj88NDKeIclqeHcxfLKxNE0cSuRcbBhty2xTLGweN2AAkTUvXYEj8QcPXtlkEnH2YMpuFiijPkdN/wAxhM1IyUyJ76QlXJ8TIx/Aj54Yl9w3wlmPFMdUmXQO4g062UqPe1WHeI8OnlgvjGnaDOpaOSlSkenSNZIEACoxjQnltve/rjQPYHGVyTNai3v1gUHx0oP4nCx7XaKag4xqaureJYsx0ywFST3VREIO2xuuMX0xnNUCaqYj9rb02x7GwI8+oxxI1pQTyYm48L7490m91axwhOp3thr4PbPc7yWt4Wyekgmp5HNTUSMF7RFOkWW5ANyo35je3TCgQ1rE/La+NF9g8hTjGrUHuvlz3HiRJHb8TiIV/ZXxCxJNDIWPiYtz/uwk5nBJR5hUU0ylZaeZo3HgQSDj9cOxIx+bPa1lxy7jnMdrR1QSpjNv2hY/8lbFFSu/ui3NjbHcNo0Zjsqm5NumOUIUB7HYXAxYcP0y1mZ0VK66llqER1tfUCwBHqCRhoMZ9nPEpmE4y6Wwsw70fL/dijprGWJGBGp1QDzJsPqcfphaiNSR9wHl5Y/NGfxfZq/NYdRTsauoTUPuhZGA/AYxDRclJLlhegnUJNBqSRbjZhzGxtiplN6wC/ur+Jxb5hUmsqqisKFTU1Ek9r+6XcsR9bemKdv/AHbn90Y2B36FzDMcvqqyippJYKJS00iFbJ3b73I6eF+eKAe7cY2PgKKFfZ7mxJJatNTrUnlpTQLf7frjGUNoAf3L/TBCt63J8woaCiraukkjpatQYJSVs4KhhaxuNjfe2Kxxc41fi8Rn2V0EE0X6+lgo9N/uOAqn6Fh64yjVfphl2K2CmqjtufljOuJiWziuYkkmZtz8cOtPK2218IfEkwfOatUvbtDtjjg1X1DJ/do9txdb+uA83P8AeYv8p/LE+WuAPAMdvI/0MCZsS08Z8m/LHVkITuTjdPYKdPCle/MtmLD5Rx/xxhJFz5jGtexDiJKc1GQThl7aQ1FMbXBOka18uQPz9a+Ir+1D9Zx9nXfAHaRnf/4kwvTUYgioph3lqaYy7nwlkS4/+vDd7ZadoeNpHIAWopYpVsdyO8u/qpxQ5skJ4f4ckAbtFgqYn3IBC1DMu3+tsaiax7D6kNwrVU5jt9nrXHmdSq2/zxVe3yn1TZJWWsCs0J2691h+eD/YgIl4YrGiJ7Rq1u1Db27i6ben1wX7a6M1HB0dStr0tZG5/wArBkP1ZT6Yx9lhEy3Fyb4+gOpLn4Ykl3X6YipSbEeBOEJT4+uHn2LSaOOAP26GYfVT+WEY9caD7E6UycSVtZYaaWj0W6lpGFj8lOItseQ+Jxlnt0pYHoMqrhtUrM8F7c0KlrehH1xpbyWBJ9cZZ7b6m8OU0wYFtUshUjpYC9/9WCeplaXaNFJI5XPhhm4DQf2qy5+YFQh/5Df5YWSwVySbjkBbF/wXM8fE2VShQQKkDfrqun/l9Mavgbr9ottjF+P6Zk4mzK9hHM4nHnqUE/8ALUca8xIBucZd7R6esjz8TyCPsaiMCBg+5CgagRbbc/XHPD1qqaY6WsOQ2xXMR9oe5ty/DFkyduqMzDVaxBHO3wxUdqDUSMotYkAdTbbHRlq/DIFFwlTQvfvQPKwb9/UxH/K2MY7v2cAncqB8NsbHHmFPDw9FXSHVClIkh2J1DSNvXGSTlI6qUPGkYDktEBqVATewv4D8MYw+zWmcX1Sf2aqkkiGlo0VduTEqAfQ4y52N+7yG3LGjcSu5yKrWPTbsQe+L2UEXPxty8DjNSpubHD8ayf/Z"/>
          <p:cNvSpPr>
            <a:spLocks noChangeAspect="1" noChangeArrowheads="1"/>
          </p:cNvSpPr>
          <p:nvPr/>
        </p:nvSpPr>
        <p:spPr bwMode="auto">
          <a:xfrm>
            <a:off x="152400" y="-414338"/>
            <a:ext cx="1857375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newspaper.li/static/1a340a5127cce96578ab324afd784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7" y="171014"/>
            <a:ext cx="3362874" cy="18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ivekananda.btinternet.co.uk/secondaryschoolspage4_files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25" y="2096100"/>
            <a:ext cx="1474812" cy="21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lobalhumanrights.org/country-programs/south-asia/india/tribals_rejo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7" y="4412757"/>
            <a:ext cx="32793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edia.patheos.com/Images/Hinduism/Hindu_Anno2_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77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3" y="260648"/>
            <a:ext cx="6347048" cy="10661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India is the birthplace and spiritual homeland for Hindus</a:t>
            </a:r>
            <a:endParaRPr lang="en-GB" dirty="0"/>
          </a:p>
        </p:txBody>
      </p:sp>
      <p:pic>
        <p:nvPicPr>
          <p:cNvPr id="12290" name="Picture 2" descr="http://www.backpacking-tips-asia.com/images/india-culture-hindu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72" y="188640"/>
            <a:ext cx="2519115" cy="16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.tcpalm.com/media/img/photos/2008/08/16/India_Hinduism_ALL102-8765_t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9" y="1754279"/>
            <a:ext cx="3189387" cy="21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edia.web.britannica.com/eb-media/22/124522-004-6FD1E6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1784"/>
            <a:ext cx="3726582" cy="24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urga In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348880"/>
            <a:ext cx="3476335" cy="40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The caste system – social structure, your karma determines which one you are born into?</a:t>
            </a:r>
            <a:endParaRPr lang="en-GB" sz="3600" dirty="0"/>
          </a:p>
        </p:txBody>
      </p:sp>
      <p:pic>
        <p:nvPicPr>
          <p:cNvPr id="3074" name="Picture 2" descr="http://www.julietbennett.com/wp-content/uploads/2010/12/Egyptian_Social_Class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583873" cy="27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glish-online.at/religion/hinduism/caste-system-in-hindu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6880"/>
            <a:ext cx="43053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elongdog.co.uk/wp-content/uploads/2009/02/medieval-class-syste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828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4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caste-system or a class system is the opposite of a “meritocracy”.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Meritocracy – you can reach your potential in life by merits – hard work and effort </a:t>
            </a:r>
            <a:r>
              <a:rPr lang="en-GB" i="1" dirty="0" smtClean="0"/>
              <a:t>regardless of the family, neighbourhood, life that you were born into.</a:t>
            </a:r>
            <a:endParaRPr lang="en-GB" i="1" dirty="0"/>
          </a:p>
        </p:txBody>
      </p:sp>
      <p:pic>
        <p:nvPicPr>
          <p:cNvPr id="5122" name="Picture 2" descr="http://wealthmonitorblog.files.wordpress.com/2012/04/istock_000008380085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8595"/>
            <a:ext cx="3184029" cy="21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adnews.files.wordpress.com/2010/04/le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2388563" cy="21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digitopoly.org/wp-content/uploads/2012/03/j-k-rowling-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84" y="1724425"/>
            <a:ext cx="1706589" cy="13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oddee.com/_media/imgs/articles2/a97832_rsz_mark_zuckerbe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78" y="3710582"/>
            <a:ext cx="16309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guyism.com/wp-content/uploads/rags-to-riches-celeb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64" y="4692497"/>
            <a:ext cx="2934868" cy="13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6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0661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Acceptable or not?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There is an “under-class” or “outcaste” called the Dalit or untouchables.</a:t>
            </a:r>
          </a:p>
          <a:p>
            <a:r>
              <a:rPr lang="en-GB" dirty="0" smtClean="0"/>
              <a:t>Gandhi (father of India) despised the caste system and said that all humans deserve dignity and equality of opportunity.</a:t>
            </a:r>
          </a:p>
          <a:p>
            <a:r>
              <a:rPr lang="en-GB" dirty="0" smtClean="0"/>
              <a:t>This angered some Indians who didn’t want to change the system and it was a Hindu fanatic who shot him !!!!!</a:t>
            </a:r>
          </a:p>
          <a:p>
            <a:endParaRPr lang="en-GB" dirty="0"/>
          </a:p>
        </p:txBody>
      </p:sp>
      <p:pic>
        <p:nvPicPr>
          <p:cNvPr id="4098" name="Picture 2" descr="http://fuquaccl.files.wordpress.com/2010/01/c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1623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RRG9baifMU8eU_oeLicoLMkJG1cg-Wj7LCb7NIyuWs5DdMDRBnw1zZiN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3" y="3255576"/>
            <a:ext cx="2916943" cy="36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2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Re-thinking India – there are attempts to remove the caste system</a:t>
            </a:r>
            <a:endParaRPr lang="en-GB" dirty="0"/>
          </a:p>
        </p:txBody>
      </p:sp>
      <p:pic>
        <p:nvPicPr>
          <p:cNvPr id="6146" name="Picture 2" descr="http://www.topnews.in/files/caste-system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476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erasinha.files.wordpress.com/2009/01/slumdog-millionaire-protest-18736-1232654545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627512" cy="51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hakranews.com/wp-content/uploads/2012/03/caste-syste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/>
          <a:stretch/>
        </p:blipFill>
        <p:spPr bwMode="auto">
          <a:xfrm>
            <a:off x="709092" y="4365104"/>
            <a:ext cx="2857500" cy="23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3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637"/>
            <a:ext cx="3826768" cy="1196975"/>
          </a:xfrm>
        </p:spPr>
        <p:txBody>
          <a:bodyPr/>
          <a:lstStyle/>
          <a:p>
            <a:r>
              <a:rPr lang="en-GB" dirty="0" smtClean="0"/>
              <a:t>Hinduism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oldest </a:t>
            </a:r>
            <a:r>
              <a:rPr lang="en-GB" b="1" dirty="0" smtClean="0"/>
              <a:t>living</a:t>
            </a:r>
            <a:r>
              <a:rPr lang="en-GB" dirty="0" smtClean="0"/>
              <a:t> religion in the world</a:t>
            </a:r>
          </a:p>
          <a:p>
            <a:r>
              <a:rPr lang="en-GB" dirty="0" smtClean="0"/>
              <a:t>So old that it has no founder</a:t>
            </a:r>
          </a:p>
          <a:p>
            <a:r>
              <a:rPr lang="en-GB" dirty="0" smtClean="0"/>
              <a:t>“Hindu” comes from the word “Indus”</a:t>
            </a:r>
          </a:p>
          <a:p>
            <a:r>
              <a:rPr lang="en-GB" dirty="0" smtClean="0"/>
              <a:t>An ancient civilization lived in the Indus valley, these came to be  known as Hindus.</a:t>
            </a:r>
          </a:p>
          <a:p>
            <a:endParaRPr lang="en-GB" dirty="0"/>
          </a:p>
        </p:txBody>
      </p:sp>
      <p:pic>
        <p:nvPicPr>
          <p:cNvPr id="13314" name="Picture 2" descr="http://hindusutra.com/wordpress/wp-content/2007/04/cultura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899926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3.gstatic.com/images?q=tbn:ANd9GcSH2fYpowW-HvrqWdHlAWhEmOP2CY_MSAwL_cgP1nUGoItMNVaA40pkoV2w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ndianhistory.info/p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4522"/>
            <a:ext cx="2324770" cy="23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Hindus in the world today</a:t>
            </a:r>
            <a:endParaRPr lang="en-GB" dirty="0"/>
          </a:p>
        </p:txBody>
      </p:sp>
      <p:pic>
        <p:nvPicPr>
          <p:cNvPr id="11266" name="Picture 2" descr="http://www.kidsmaps.com/geography/images/fullsized/distribution-hin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8197"/>
            <a:ext cx="8250601" cy="39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0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One God - Brahman</a:t>
            </a:r>
            <a:endParaRPr lang="en-GB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/>
              <a:t>This picture shows how the form of the </a:t>
            </a:r>
            <a:r>
              <a:rPr lang="en-GB" sz="2800" b="1">
                <a:solidFill>
                  <a:schemeClr val="folHlink"/>
                </a:solidFill>
              </a:rPr>
              <a:t>One</a:t>
            </a:r>
            <a:r>
              <a:rPr lang="en-GB" sz="2800"/>
              <a:t> God Brahman can be split into many </a:t>
            </a:r>
            <a:r>
              <a:rPr lang="en-GB" sz="2800" b="1">
                <a:solidFill>
                  <a:schemeClr val="folHlink"/>
                </a:solidFill>
              </a:rPr>
              <a:t>different roles</a:t>
            </a:r>
            <a:r>
              <a:rPr lang="en-GB" sz="2800"/>
              <a:t> and forms </a:t>
            </a:r>
            <a:r>
              <a:rPr lang="en-GB" sz="2800" b="1">
                <a:solidFill>
                  <a:schemeClr val="folHlink"/>
                </a:solidFill>
              </a:rPr>
              <a:t>without betraying</a:t>
            </a:r>
            <a:r>
              <a:rPr lang="en-GB" sz="2800"/>
              <a:t> Brahman’s </a:t>
            </a:r>
            <a:r>
              <a:rPr lang="en-GB">
                <a:solidFill>
                  <a:schemeClr val="folHlink"/>
                </a:solidFill>
              </a:rPr>
              <a:t>Oneness</a:t>
            </a:r>
            <a:r>
              <a:rPr lang="en-GB" sz="2800"/>
              <a:t>. </a:t>
            </a:r>
          </a:p>
          <a:p>
            <a:endParaRPr lang="en-GB" sz="2800"/>
          </a:p>
          <a:p>
            <a:pPr>
              <a:buFont typeface="Wingdings" pitchFamily="2" charset="2"/>
              <a:buNone/>
            </a:pPr>
            <a:endParaRPr lang="en-GB" sz="2800"/>
          </a:p>
        </p:txBody>
      </p:sp>
      <p:pic>
        <p:nvPicPr>
          <p:cNvPr id="4301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1910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6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>
                <a:solidFill>
                  <a:schemeClr val="tx1"/>
                </a:solidFill>
                <a:latin typeface="Georgia" pitchFamily="18" charset="0"/>
              </a:rPr>
              <a:t>One God in Many Forms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412875"/>
            <a:ext cx="2311400" cy="265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573463"/>
            <a:ext cx="2519363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 rot="5400000">
            <a:off x="6182519" y="2539206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995738" y="4868863"/>
            <a:ext cx="1225550" cy="431800"/>
          </a:xfrm>
          <a:prstGeom prst="leftArrow">
            <a:avLst>
              <a:gd name="adj1" fmla="val 50000"/>
              <a:gd name="adj2" fmla="val 70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644900"/>
            <a:ext cx="2303462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124075" y="2565400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724525" y="1916113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u="sng"/>
              <a:t>Brahma -  creates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635375" y="566102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u="sng"/>
              <a:t>Vishnu - preserves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187450" y="1844675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u="sng"/>
              <a:t>Shiva - destroys</a:t>
            </a:r>
          </a:p>
        </p:txBody>
      </p:sp>
    </p:spTree>
    <p:extLst>
      <p:ext uri="{BB962C8B-B14F-4D97-AF65-F5344CB8AC3E}">
        <p14:creationId xmlns:p14="http://schemas.microsoft.com/office/powerpoint/2010/main" val="136052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rfatehalishah.com/images/hindu_g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62"/>
            <a:ext cx="60486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332656"/>
            <a:ext cx="27363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Brahman (the Ultimate Reality – One God) is so great that it’s many parts are represented by male and female goddesses – Hindus say that there are as many as 3 million gods and goddesses!!!!!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079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Hindus can worship Shiva</a:t>
            </a:r>
            <a:endParaRPr lang="en-GB" dirty="0"/>
          </a:p>
        </p:txBody>
      </p:sp>
      <p:pic>
        <p:nvPicPr>
          <p:cNvPr id="4098" name="Picture 2" descr="http://www.exoticindia.com/books/how_to_worship_lord_shiva_shri_shiva_poojan_vidhan_ihj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230638" cy="27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vekushner.com/img/post/sad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190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haivam.org/gallery/image/vspu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34509"/>
            <a:ext cx="20434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arm1.static.flickr.com/46/189616806_ad657d84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466356" cy="25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pi.ning.com/files/-oJc*Flmww-2bJkNti*0ZzXQr7266xp6xMp*rpRhQ--l*JWZqcjEeqfqN5zl60dHeYp-DoqTckWgxP0w-s4nsU02ks2bvJaX/shi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287688" cy="24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historyforkids.org/learn/india/religion/pictures/shi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69" y="4003577"/>
            <a:ext cx="19707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8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Hindus can worship Brahma</a:t>
            </a:r>
            <a:endParaRPr lang="en-GB" dirty="0"/>
          </a:p>
        </p:txBody>
      </p:sp>
      <p:pic>
        <p:nvPicPr>
          <p:cNvPr id="5122" name="Picture 2" descr="http://www.dreamstime.com/brahma-worship-and-modern-buildings-thumb16629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4434"/>
            <a:ext cx="2185425" cy="32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arekrsna.com/sun/features/08-09/brahm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20687"/>
            <a:ext cx="3052217" cy="30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hinkingparticle.com/sites/default/files/imagecache/node-gallery-display/Pushkar-Brahma-Te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3149055" cy="197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mg.mpg.de/typo3temp/pics/399562efe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7"/>
          <a:stretch/>
        </p:blipFill>
        <p:spPr bwMode="auto">
          <a:xfrm>
            <a:off x="1271042" y="4618906"/>
            <a:ext cx="2857500" cy="20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global-lab.org/mt/BBFall06/Varanasi%20Worsh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3638"/>
            <a:ext cx="3656087" cy="25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24" y="114531"/>
            <a:ext cx="8229600" cy="1514269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Vishnu came to earth in many different “avatars” or “Incarnations” – Krishna and Rama are the most </a:t>
            </a:r>
            <a:r>
              <a:rPr lang="en-GB" sz="3200" dirty="0" smtClean="0"/>
              <a:t>popular – but there are many others</a:t>
            </a:r>
            <a:endParaRPr lang="en-GB" sz="3200" dirty="0"/>
          </a:p>
        </p:txBody>
      </p:sp>
      <p:pic>
        <p:nvPicPr>
          <p:cNvPr id="6148" name="Picture 4" descr="http://www.city-data.com/forum/attachments/religion-philosophy/52163-krishna-jesus-many-similarities-krishna-chr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8" y="3933056"/>
            <a:ext cx="22629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YrOmNSUDj1M/TeufJ5WaxQI/AAAAAAAABJg/jHIKWQ8sebg/s1600/radha_krishna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3323"/>
            <a:ext cx="1995451" cy="17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guru.in/profile_pictures/lord-r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48" y="1611086"/>
            <a:ext cx="1649884" cy="2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lumbia.edu/itc/mealac/pritchett/00routesdata/0400_0499/pantheon/avatars/avatars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40363"/>
            <a:ext cx="4248472" cy="49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i.rediffiland.com/homepimages/home7/99/934655446af5ae552a7fc4ca8a399746/homep/images/12174774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8" y="3939952"/>
            <a:ext cx="18298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Each god has a wife or “consort” and these also come in many different forms</a:t>
            </a:r>
            <a:endParaRPr lang="en-GB" sz="3200" dirty="0"/>
          </a:p>
        </p:txBody>
      </p:sp>
      <p:pic>
        <p:nvPicPr>
          <p:cNvPr id="1026" name="Picture 2" descr="http://lesleehorner.files.wordpress.com/2010/04/hindu-gods-k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1" y="1338593"/>
            <a:ext cx="1896830" cy="26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QLnIwmhwxq1QWlRGEU311slFUmrvLPb5pmI28twzvNKO81FXSCyO_n7jTH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t.ly/IAea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05338"/>
            <a:ext cx="2554052" cy="25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unEzCo0ubho/THqD9-DIixI/AAAAAAAAAXw/1o0yHDMN_qM/s1600/AllHindu+God+goddess+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19764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sourcemagonline.com/wp-content/uploads/2012/05/1manjari_shar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97" y="4149080"/>
            <a:ext cx="2011939" cy="25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ndianetzone.com/photos_gallery/3/amba_190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55" y="3973791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9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434</Words>
  <Application>Microsoft Office PowerPoint</Application>
  <PresentationFormat>On-screen Show (4:3)</PresentationFormat>
  <Paragraphs>48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What is the religion?</vt:lpstr>
      <vt:lpstr>Hinduism</vt:lpstr>
      <vt:lpstr>One God - Brahman</vt:lpstr>
      <vt:lpstr>One God in Many Forms</vt:lpstr>
      <vt:lpstr>PowerPoint Presentation</vt:lpstr>
      <vt:lpstr>Hindus can worship Shiva</vt:lpstr>
      <vt:lpstr>Hindus can worship Brahma</vt:lpstr>
      <vt:lpstr>Vishnu came to earth in many different “avatars” or “Incarnations” – Krishna and Rama are the most popular – but there are many others</vt:lpstr>
      <vt:lpstr>Each god has a wife or “consort” and these also come in many different forms</vt:lpstr>
      <vt:lpstr>Puja – worship In the home, temple or…..anywhere because God is everywhere</vt:lpstr>
      <vt:lpstr>Karma = action</vt:lpstr>
      <vt:lpstr>Yama – the 10 good principles of Hinduism</vt:lpstr>
      <vt:lpstr>Moksha – being pure of spirit and re-united with Brahma (God)</vt:lpstr>
      <vt:lpstr>PowerPoint Presentation</vt:lpstr>
      <vt:lpstr>India is the birthplace and spiritual homeland for Hindus</vt:lpstr>
      <vt:lpstr>The caste system – social structure, your karma determines which one you are born into?</vt:lpstr>
      <vt:lpstr>The caste-system or a class system is the opposite of a “meritocracy”.</vt:lpstr>
      <vt:lpstr>Acceptable or not?</vt:lpstr>
      <vt:lpstr>Re-thinking India – there are attempts to remove the caste system</vt:lpstr>
      <vt:lpstr>Hindus in the world today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religion?</dc:title>
  <dc:creator>Ms J. Arrowsmith</dc:creator>
  <cp:lastModifiedBy>Ms J. Arrowsmith</cp:lastModifiedBy>
  <cp:revision>36</cp:revision>
  <dcterms:created xsi:type="dcterms:W3CDTF">2012-09-17T13:49:04Z</dcterms:created>
  <dcterms:modified xsi:type="dcterms:W3CDTF">2012-09-19T13:09:28Z</dcterms:modified>
</cp:coreProperties>
</file>